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1" r:id="rId3"/>
    <p:sldId id="312" r:id="rId4"/>
    <p:sldId id="313" r:id="rId5"/>
    <p:sldId id="2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327589946554825E-2"/>
          <c:y val="0"/>
          <c:w val="0.85602503912364192"/>
          <c:h val="0.96561604584527228"/>
        </c:manualLayout>
      </c:layout>
      <c:ofPieChart>
        <c:ofPieType val="bar"/>
        <c:varyColors val="1"/>
        <c:ser>
          <c:idx val="0"/>
          <c:order val="0"/>
          <c:tx>
            <c:strRef>
              <c:f>'status 08'!$B$4</c:f>
              <c:strCache>
                <c:ptCount val="1"/>
                <c:pt idx="0">
                  <c:v>Coverage in 2010</c:v>
                </c:pt>
              </c:strCache>
            </c:strRef>
          </c:tx>
          <c:spPr>
            <a:ln w="20133">
              <a:solidFill>
                <a:schemeClr val="bg1">
                  <a:lumMod val="65000"/>
                </a:schemeClr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>
                      <a:gamma/>
                      <a:shade val="46275"/>
                      <a:invGamma/>
                    </a:srgbClr>
                  </a:gs>
                  <a:gs pos="5000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1"/>
            <c:spPr>
              <a:solidFill>
                <a:srgbClr val="FFFFFF"/>
              </a:soli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2"/>
            <c:spPr>
              <a:solidFill>
                <a:srgbClr val="FFFFFF"/>
              </a:soli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3"/>
            <c:spPr>
              <a:pattFill prst="pct25">
                <a:fgClr>
                  <a:srgbClr val="C0C0C0"/>
                </a:fgClr>
                <a:bgClr>
                  <a:srgbClr val="FFFFFF"/>
                </a:bgClr>
              </a:pattFill>
              <a:ln w="20133">
                <a:solidFill>
                  <a:schemeClr val="bg1">
                    <a:lumMod val="75000"/>
                  </a:schemeClr>
                </a:solidFill>
                <a:prstDash val="solid"/>
              </a:ln>
            </c:spPr>
          </c:dPt>
          <c:dPt>
            <c:idx val="4"/>
            <c:spPr>
              <a:solidFill>
                <a:srgbClr val="CCCCFF"/>
              </a:soli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5"/>
            <c:spPr>
              <a:solidFill>
                <a:srgbClr val="333399"/>
              </a:soli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666699">
                      <a:gamma/>
                      <a:shade val="46275"/>
                      <a:invGamma/>
                    </a:srgbClr>
                  </a:gs>
                  <a:gs pos="50000">
                    <a:srgbClr val="666699"/>
                  </a:gs>
                  <a:gs pos="100000">
                    <a:srgbClr val="666699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0133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0952407277738599"/>
                  <c:y val="-0.1041042724689004"/>
                </c:manualLayout>
              </c:layout>
              <c:tx>
                <c:rich>
                  <a:bodyPr/>
                  <a:lstStyle/>
                  <a:p>
                    <a:pPr>
                      <a:defRPr sz="138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Medicaid, </a:t>
                    </a:r>
                    <a:r>
                      <a:rPr lang="en-US" dirty="0" smtClean="0"/>
                      <a:t>Medicare,</a:t>
                    </a:r>
                  </a:p>
                  <a:p>
                    <a:pPr>
                      <a:defRPr sz="138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Other </a:t>
                    </a:r>
                    <a:r>
                      <a:rPr lang="en-US" dirty="0"/>
                      <a:t>Public  </a:t>
                    </a:r>
                    <a:endParaRPr lang="en-US" dirty="0" smtClean="0"/>
                  </a:p>
                  <a:p>
                    <a:pPr>
                      <a:defRPr sz="138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11%</a:t>
                    </a:r>
                  </a:p>
                  <a:p>
                    <a:pPr>
                      <a:defRPr sz="138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b="0" i="1" dirty="0" smtClean="0"/>
                      <a:t>(U.S.: 15%)</a:t>
                    </a:r>
                    <a:endParaRPr lang="en-US" b="0" i="1" dirty="0"/>
                  </a:p>
                </c:rich>
              </c:tx>
              <c:spPr>
                <a:noFill/>
                <a:ln w="40266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0.15023474178404023"/>
                  <c:y val="5.6464424617189833E-2"/>
                </c:manualLayout>
              </c:layout>
              <c:tx>
                <c:rich>
                  <a:bodyPr/>
                  <a:lstStyle/>
                  <a:p>
                    <a:pPr>
                      <a:defRPr sz="226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27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Employer/ Other </a:t>
                    </a:r>
                    <a:r>
                      <a:rPr lang="en-US" sz="1427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</a:t>
                    </a:r>
                    <a:r>
                      <a:rPr lang="en-US" sz="1427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rivate</a:t>
                    </a:r>
                    <a:r>
                      <a:rPr lang="en-US" sz="1427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, </a:t>
                    </a:r>
                    <a:r>
                      <a:rPr lang="en-US" sz="1427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57%</a:t>
                    </a:r>
                    <a:r>
                      <a:rPr lang="en-US" sz="1427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endParaRPr lang="en-US" sz="1150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226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27" b="0" i="1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(U.S. </a:t>
                    </a:r>
                    <a:r>
                      <a:rPr lang="en-US" sz="1427" b="0" i="1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average: 63%)</a:t>
                    </a:r>
                    <a:endParaRPr lang="en-US" sz="1427" b="0" i="1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40266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0.1087775564880028"/>
                  <c:y val="-1.6785398127009285E-2"/>
                </c:manualLayout>
              </c:layout>
              <c:tx>
                <c:rich>
                  <a:bodyPr/>
                  <a:lstStyle/>
                  <a:p>
                    <a:pPr>
                      <a:defRPr sz="1348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12</a:t>
                    </a:r>
                    <a:r>
                      <a:rPr lang="en-US" dirty="0" smtClean="0"/>
                      <a:t>% of</a:t>
                    </a:r>
                    <a:r>
                      <a:rPr lang="en-US" baseline="0" dirty="0" smtClean="0"/>
                      <a:t> uninsured</a:t>
                    </a:r>
                    <a:endParaRPr lang="en-US" dirty="0"/>
                  </a:p>
                </c:rich>
              </c:tx>
              <c:spPr>
                <a:noFill/>
                <a:ln w="4026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0.13790728218507156"/>
                  <c:y val="-9.9680051776982349E-3"/>
                </c:manualLayout>
              </c:layout>
              <c:tx>
                <c:rich>
                  <a:bodyPr/>
                  <a:lstStyle/>
                  <a:p>
                    <a:pPr>
                      <a:defRPr sz="1348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pPr>
                <a:solidFill>
                  <a:srgbClr val="FFFFFF"/>
                </a:solidFill>
                <a:ln w="40266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-0.13790728218507156"/>
                  <c:y val="-1.3436081177616545E-2"/>
                </c:manualLayout>
              </c:layout>
              <c:tx>
                <c:rich>
                  <a:bodyPr/>
                  <a:lstStyle/>
                  <a:p>
                    <a:pPr>
                      <a:defRPr sz="1348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pPr>
                <a:noFill/>
                <a:ln w="40266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13477739173123546"/>
                  <c:y val="-2.3452268160025269E-2"/>
                </c:manualLayout>
              </c:layout>
              <c:tx>
                <c:rich>
                  <a:bodyPr/>
                  <a:lstStyle/>
                  <a:p>
                    <a:pPr>
                      <a:defRPr sz="1348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pPr>
                <a:solidFill>
                  <a:srgbClr val="FFFFFF"/>
                </a:solidFill>
                <a:ln w="40266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21024707765167541"/>
                  <c:y val="-3.1538927456553421E-2"/>
                </c:manualLayout>
              </c:layout>
              <c:tx>
                <c:rich>
                  <a:bodyPr/>
                  <a:lstStyle/>
                  <a:p>
                    <a:pPr>
                      <a:defRPr sz="226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27" b="1" i="0" u="none" strike="noStrike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rPr>
                      <a:t>Uninsured  </a:t>
                    </a:r>
                    <a:r>
                      <a:rPr lang="en-US" sz="1427" b="1" i="0" u="none" strike="noStrike" baseline="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rPr>
                      <a:t>32%</a:t>
                    </a:r>
                    <a:endParaRPr lang="en-US" sz="1150" b="1" i="0" u="none" strike="noStrike" baseline="0" dirty="0">
                      <a:solidFill>
                        <a:schemeClr val="bg1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226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27" b="0" i="1" u="none" strike="noStrike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rPr>
                      <a:t>(U.S. </a:t>
                    </a:r>
                    <a:r>
                      <a:rPr lang="en-US" sz="1427" b="0" i="1" u="none" strike="noStrike" baseline="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rPr>
                      <a:t>: 22%)</a:t>
                    </a:r>
                    <a:endParaRPr lang="en-US" sz="1427" b="0" i="1" u="none" strike="noStrike" baseline="0" dirty="0">
                      <a:solidFill>
                        <a:schemeClr val="bg1"/>
                      </a:solidFill>
                      <a:latin typeface="Arial"/>
                      <a:cs typeface="Arial"/>
                    </a:endParaRPr>
                  </a:p>
                </c:rich>
              </c:tx>
              <c:spPr>
                <a:noFill/>
                <a:ln w="40266">
                  <a:noFill/>
                </a:ln>
              </c:spPr>
              <c:dLblPos val="bestFit"/>
            </c:dLbl>
            <c:delete val="1"/>
          </c:dLbls>
          <c:cat>
            <c:strRef>
              <c:f>'status 08'!$A$5:$A$10</c:f>
              <c:strCache>
                <c:ptCount val="6"/>
                <c:pt idx="0">
                  <c:v>Medicaid, Medicare, Other Public</c:v>
                </c:pt>
                <c:pt idx="1">
                  <c:v>Employer/Other private</c:v>
                </c:pt>
                <c:pt idx="2">
                  <c:v>400</c:v>
                </c:pt>
                <c:pt idx="3">
                  <c:v>200 400</c:v>
                </c:pt>
                <c:pt idx="4">
                  <c:v>100 200</c:v>
                </c:pt>
                <c:pt idx="5">
                  <c:v>100</c:v>
                </c:pt>
              </c:strCache>
            </c:strRef>
          </c:cat>
          <c:val>
            <c:numRef>
              <c:f>'status 08'!$B$5:$B$10</c:f>
              <c:numCache>
                <c:formatCode>_(* #,##0_);_(* \(#,##0\);_(* "-"??_);_(@_)</c:formatCode>
                <c:ptCount val="6"/>
                <c:pt idx="0">
                  <c:v>1680299</c:v>
                </c:pt>
                <c:pt idx="1">
                  <c:v>8708447</c:v>
                </c:pt>
                <c:pt idx="2">
                  <c:v>575761</c:v>
                </c:pt>
                <c:pt idx="3">
                  <c:v>1199594</c:v>
                </c:pt>
                <c:pt idx="4">
                  <c:v>1590534</c:v>
                </c:pt>
                <c:pt idx="5">
                  <c:v>1474456</c:v>
                </c:pt>
              </c:numCache>
            </c:numRef>
          </c:val>
        </c:ser>
        <c:gapWidth val="100"/>
        <c:splitType val="cust"/>
        <c:custSplit>
          <c:secondPiePt val="2"/>
          <c:secondPiePt val="3"/>
          <c:secondPiePt val="4"/>
          <c:secondPiePt val="5"/>
        </c:custSplit>
        <c:secondPieSize val="75"/>
        <c:serLines>
          <c:spPr>
            <a:ln w="5033">
              <a:solidFill>
                <a:srgbClr val="000000"/>
              </a:solidFill>
              <a:prstDash val="solid"/>
            </a:ln>
          </c:spPr>
        </c:serLines>
      </c:ofPieChart>
      <c:spPr>
        <a:noFill/>
        <a:ln w="40266">
          <a:noFill/>
        </a:ln>
      </c:spPr>
    </c:plotArea>
    <c:plotVisOnly val="1"/>
    <c:dispBlanksAs val="zero"/>
  </c:chart>
  <c:spPr>
    <a:solidFill>
      <a:srgbClr val="FFFFFF"/>
    </a:solidFill>
    <a:ln>
      <a:noFill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295093882495454"/>
          <c:y val="1.9190313474966577E-2"/>
          <c:w val="0.84115162527760967"/>
          <c:h val="0.79598796612687561"/>
        </c:manualLayout>
      </c:layout>
      <c:barChart>
        <c:barDir val="col"/>
        <c:grouping val="clustered"/>
        <c:ser>
          <c:idx val="0"/>
          <c:order val="0"/>
          <c:dLbls>
            <c:dLbl>
              <c:idx val="2"/>
              <c:layout>
                <c:manualLayout>
                  <c:x val="2.5641025641025658E-3"/>
                  <c:y val="4.0583370474917111E-4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Sheet1!$A$7:$A$10</c:f>
              <c:strCache>
                <c:ptCount val="4"/>
                <c:pt idx="0">
                  <c:v>Single Premium - Total</c:v>
                </c:pt>
                <c:pt idx="1">
                  <c:v>Single Premium for Mandated Benefits</c:v>
                </c:pt>
                <c:pt idx="2">
                  <c:v>Family Premium - Total</c:v>
                </c:pt>
                <c:pt idx="3">
                  <c:v>Family Premium for Mandated Benefits</c:v>
                </c:pt>
              </c:strCache>
            </c:strRef>
          </c:cat>
          <c:val>
            <c:numRef>
              <c:f>Sheet1!$B$7:$B$10</c:f>
              <c:numCache>
                <c:formatCode>"$"#,##0_);[Red]\("$"#,##0\)</c:formatCode>
                <c:ptCount val="4"/>
                <c:pt idx="0">
                  <c:v>4499</c:v>
                </c:pt>
                <c:pt idx="1">
                  <c:v>140</c:v>
                </c:pt>
                <c:pt idx="2">
                  <c:v>13221</c:v>
                </c:pt>
                <c:pt idx="3">
                  <c:v>365</c:v>
                </c:pt>
              </c:numCache>
            </c:numRef>
          </c:val>
        </c:ser>
        <c:gapWidth val="63"/>
        <c:axId val="62436480"/>
        <c:axId val="62438016"/>
      </c:barChart>
      <c:catAx>
        <c:axId val="62436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2438016"/>
        <c:crosses val="autoZero"/>
        <c:auto val="1"/>
        <c:lblAlgn val="ctr"/>
        <c:lblOffset val="100"/>
      </c:catAx>
      <c:valAx>
        <c:axId val="62438016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6243648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A029E1-F315-4304-A4E8-F1279A25D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5F69BE-037E-4DE1-BD2D-593968931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39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676AC5-5F05-4B62-A8FB-7949599081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/>
            <a:fld id="{F4ABB657-B3F9-4E23-88FD-7CF4B136CC39}" type="slidenum">
              <a:rPr lang="en-US" sz="1200">
                <a:latin typeface="Calibri" pitchFamily="34" charset="0"/>
                <a:ea typeface="Osaka"/>
                <a:cs typeface="Osaka"/>
              </a:rPr>
              <a:pPr algn="r"/>
              <a:t>1</a:t>
            </a:fld>
            <a:endParaRPr lang="en-US" sz="1200" dirty="0">
              <a:latin typeface="Calibri" pitchFamily="34" charset="0"/>
              <a:ea typeface="Osaka"/>
              <a:cs typeface="Osaka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091" indent="-22809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6613" cy="3484562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Next going to see a slide that calculates what families could afford and what health insurance costs.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1117-09EE-4AE9-9763-C5EB83D70E18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56F-1755-4E46-92B2-F4601EBEF022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6222-25B9-40B6-BAA2-ED3428CE1E7E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6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052A-C3E7-4624-A688-0914CE92B769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956D-8759-41E4-96FD-571D2B3BBE46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AFC-C3D4-41A7-A0C0-834858D95E5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8274-C4D6-4536-B5B8-92FD039F847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8ADE-6938-4BFE-8E35-C3ACC13EAC0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7756-CDCD-4AF3-80AE-505BCF5DF76D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0871-47C6-4D17-AE7F-1C58731CAC01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000-3D3D-4002-944C-6724DD921FF2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F773-0FF5-4FD5-B6AF-9E3A66DB341E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0F95F-32F6-47FF-9FC0-1761027B5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gue@cppp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cppp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di.texas.gov/reports/life/documents/lhlmanbenrept09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ps.ahrq.gov/mepsweb/survey_comp/Insurance.j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ic.org/documents/topics_interstate_sales_myth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FE10E-6A71-4325-A5FC-728756FB00A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2057400"/>
            <a:ext cx="8763000" cy="37338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3200" dirty="0" smtClean="0"/>
              <a:t>Interim Charge 3: Purchase of health insurance across state lines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700" dirty="0" smtClean="0"/>
              <a:t>Senate Committee on State Affairs</a:t>
            </a:r>
            <a:br>
              <a:rPr lang="en-US" sz="2700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800" dirty="0" smtClean="0"/>
              <a:t>Stacey Pogue, </a:t>
            </a:r>
            <a:r>
              <a:rPr lang="en-US" sz="1800" dirty="0" smtClean="0">
                <a:hlinkClick r:id="rId3"/>
              </a:rPr>
              <a:t>pogue@cppp.org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Center for Public Policy Priorities</a:t>
            </a:r>
            <a:br>
              <a:rPr lang="en-US" sz="1800" dirty="0" smtClean="0"/>
            </a:br>
            <a:r>
              <a:rPr lang="en-US" sz="1800" dirty="0" smtClean="0"/>
              <a:t>900 Lydia Street - Austin, Texas 78702</a:t>
            </a:r>
            <a:br>
              <a:rPr lang="en-US" sz="1800" dirty="0" smtClean="0"/>
            </a:br>
            <a:r>
              <a:rPr lang="en-US" sz="1800" dirty="0" smtClean="0"/>
              <a:t> (512) 320-0222 – </a:t>
            </a:r>
            <a:r>
              <a:rPr lang="en-US" sz="1800" dirty="0" smtClean="0">
                <a:hlinkClick r:id="rId4"/>
              </a:rPr>
              <a:t>www.cppp.org</a:t>
            </a:r>
            <a:r>
              <a:rPr lang="en-US" sz="1800" dirty="0" smtClean="0"/>
              <a:t> </a:t>
            </a: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1300" dirty="0" smtClean="0"/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>
              <a:latin typeface="Calibri" pitchFamily="34" charset="0"/>
              <a:ea typeface="Osaka"/>
              <a:cs typeface="Osaka"/>
            </a:endParaRPr>
          </a:p>
        </p:txBody>
      </p:sp>
      <p:pic>
        <p:nvPicPr>
          <p:cNvPr id="15364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6525"/>
            <a:ext cx="91440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32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Line 33"/>
          <p:cNvSpPr>
            <a:spLocks noChangeShapeType="1"/>
          </p:cNvSpPr>
          <p:nvPr/>
        </p:nvSpPr>
        <p:spPr bwMode="auto">
          <a:xfrm>
            <a:off x="1588" y="147955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7" name="Line 34"/>
          <p:cNvSpPr>
            <a:spLocks noChangeShapeType="1"/>
          </p:cNvSpPr>
          <p:nvPr/>
        </p:nvSpPr>
        <p:spPr bwMode="auto">
          <a:xfrm>
            <a:off x="1588" y="1516063"/>
            <a:ext cx="9144000" cy="0"/>
          </a:xfrm>
          <a:prstGeom prst="line">
            <a:avLst/>
          </a:prstGeom>
          <a:noFill/>
          <a:ln w="31750">
            <a:solidFill>
              <a:srgbClr val="004C8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8" name="Rectangle 35"/>
          <p:cNvSpPr>
            <a:spLocks noChangeArrowheads="1"/>
          </p:cNvSpPr>
          <p:nvPr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>
              <a:latin typeface="Calibri" pitchFamily="34" charset="0"/>
              <a:ea typeface="Osaka"/>
              <a:cs typeface="Osa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 noChangeAspect="1"/>
          </p:cNvGraphicFramePr>
          <p:nvPr>
            <p:ph/>
          </p:nvPr>
        </p:nvGraphicFramePr>
        <p:xfrm>
          <a:off x="50800" y="1612900"/>
          <a:ext cx="7796213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3000" b="1" baseline="0" dirty="0" smtClean="0">
                <a:solidFill>
                  <a:schemeClr val="accent1">
                    <a:lumMod val="75000"/>
                  </a:schemeClr>
                </a:solidFill>
              </a:rPr>
              <a:t>Most Texas Uninsured Are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Low- and Moderate-Income</a:t>
            </a:r>
            <a:endParaRPr lang="en-US" sz="3000" b="1" baseline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7315200" y="1981200"/>
            <a:ext cx="1828800" cy="32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200" b="1" baseline="0" dirty="0" smtClean="0">
                <a:solidFill>
                  <a:srgbClr val="020B12"/>
                </a:solidFill>
              </a:rPr>
              <a:t>400</a:t>
            </a:r>
            <a:r>
              <a:rPr lang="en-US" sz="1200" b="1" baseline="0" dirty="0">
                <a:solidFill>
                  <a:srgbClr val="020B12"/>
                </a:solidFill>
              </a:rPr>
              <a:t>% of poverty </a:t>
            </a:r>
            <a:r>
              <a:rPr lang="en-US" sz="1200" b="1" baseline="0" dirty="0" smtClean="0">
                <a:solidFill>
                  <a:srgbClr val="020B12"/>
                </a:solidFill>
              </a:rPr>
              <a:t>&amp; up</a:t>
            </a:r>
          </a:p>
          <a:p>
            <a:pPr algn="l">
              <a:spcBef>
                <a:spcPts val="600"/>
              </a:spcBef>
            </a:pPr>
            <a:r>
              <a:rPr lang="en-US" sz="1200" b="1" baseline="0" dirty="0" smtClean="0">
                <a:solidFill>
                  <a:schemeClr val="accent1">
                    <a:lumMod val="75000"/>
                  </a:schemeClr>
                </a:solidFill>
              </a:rPr>
              <a:t>&gt;$89,400/yr for a family of four</a:t>
            </a:r>
            <a:endParaRPr lang="en-US" sz="1200" b="1" baseline="0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ct val="50000"/>
              </a:spcBef>
            </a:pPr>
            <a:endParaRPr lang="en-US" sz="300" b="1" baseline="0" dirty="0">
              <a:solidFill>
                <a:srgbClr val="020B12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sz="1200" b="1" baseline="0" dirty="0" smtClean="0">
                <a:solidFill>
                  <a:srgbClr val="020B12"/>
                </a:solidFill>
              </a:rPr>
              <a:t>200-400</a:t>
            </a:r>
            <a:r>
              <a:rPr lang="en-US" sz="1200" b="1" baseline="0" dirty="0">
                <a:solidFill>
                  <a:srgbClr val="020B12"/>
                </a:solidFill>
              </a:rPr>
              <a:t>% </a:t>
            </a:r>
            <a:r>
              <a:rPr lang="en-US" sz="1200" b="1" baseline="0" dirty="0" smtClean="0">
                <a:solidFill>
                  <a:srgbClr val="020B12"/>
                </a:solidFill>
              </a:rPr>
              <a:t>of poverty</a:t>
            </a:r>
            <a:endParaRPr lang="en-US" sz="1200" b="1" baseline="0" dirty="0">
              <a:solidFill>
                <a:srgbClr val="020B12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1200" b="1" baseline="0" dirty="0" smtClean="0">
                <a:solidFill>
                  <a:schemeClr val="accent1">
                    <a:lumMod val="75000"/>
                  </a:schemeClr>
                </a:solidFill>
              </a:rPr>
              <a:t>$67,100-$89,400/yr</a:t>
            </a:r>
            <a:endParaRPr lang="en-US" sz="1200" b="1" baseline="0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ts val="2400"/>
              </a:spcBef>
            </a:pPr>
            <a:r>
              <a:rPr lang="en-US" sz="1200" b="1" baseline="0" dirty="0" smtClean="0">
                <a:solidFill>
                  <a:srgbClr val="020B12"/>
                </a:solidFill>
              </a:rPr>
              <a:t>100-200</a:t>
            </a:r>
            <a:r>
              <a:rPr lang="en-US" sz="1200" b="1" baseline="0" dirty="0">
                <a:solidFill>
                  <a:srgbClr val="020B12"/>
                </a:solidFill>
              </a:rPr>
              <a:t>% </a:t>
            </a:r>
            <a:r>
              <a:rPr lang="en-US" sz="1200" b="1" baseline="0" dirty="0" smtClean="0">
                <a:solidFill>
                  <a:srgbClr val="020B12"/>
                </a:solidFill>
              </a:rPr>
              <a:t>of poverty</a:t>
            </a:r>
          </a:p>
          <a:p>
            <a:pPr algn="l">
              <a:spcBef>
                <a:spcPts val="600"/>
              </a:spcBef>
            </a:pPr>
            <a:r>
              <a:rPr lang="en-US" sz="1200" b="1" baseline="0" dirty="0" smtClean="0">
                <a:solidFill>
                  <a:schemeClr val="accent1">
                    <a:lumMod val="75000"/>
                  </a:schemeClr>
                </a:solidFill>
              </a:rPr>
              <a:t>$22,350-$$44,700/yr</a:t>
            </a:r>
            <a:endParaRPr lang="en-US" sz="1200" b="1" baseline="0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ct val="50000"/>
              </a:spcBef>
            </a:pPr>
            <a:endParaRPr lang="en-US" sz="1200" b="1" baseline="0" dirty="0">
              <a:solidFill>
                <a:srgbClr val="020B12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sz="1200" b="1" baseline="0" dirty="0" smtClean="0">
                <a:solidFill>
                  <a:srgbClr val="020B12"/>
                </a:solidFill>
              </a:rPr>
              <a:t>&lt;100</a:t>
            </a:r>
            <a:r>
              <a:rPr lang="en-US" sz="1200" b="1" baseline="0" dirty="0">
                <a:solidFill>
                  <a:srgbClr val="020B12"/>
                </a:solidFill>
              </a:rPr>
              <a:t>% of </a:t>
            </a:r>
            <a:r>
              <a:rPr lang="en-US" sz="1200" b="1" baseline="0" dirty="0" smtClean="0">
                <a:solidFill>
                  <a:srgbClr val="020B12"/>
                </a:solidFill>
              </a:rPr>
              <a:t>poverty</a:t>
            </a:r>
          </a:p>
          <a:p>
            <a:pPr algn="l">
              <a:spcBef>
                <a:spcPts val="600"/>
              </a:spcBef>
            </a:pPr>
            <a:r>
              <a:rPr lang="en-US" sz="1200" b="1" baseline="0" dirty="0" smtClean="0">
                <a:solidFill>
                  <a:schemeClr val="accent1">
                    <a:lumMod val="75000"/>
                  </a:schemeClr>
                </a:solidFill>
              </a:rPr>
              <a:t>&lt;$22,350/year for a family of four</a:t>
            </a:r>
            <a:endParaRPr lang="en-US" sz="1200" b="1" baseline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914400" y="6019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aseline="0" dirty="0">
                <a:solidFill>
                  <a:srgbClr val="020B12"/>
                </a:solidFill>
              </a:rPr>
              <a:t>Source: U.S. Census Bureau, Current Population Survey, Annual Social and Economic Supplement, </a:t>
            </a:r>
            <a:r>
              <a:rPr lang="en-US" sz="1200" baseline="0" dirty="0" smtClean="0">
                <a:solidFill>
                  <a:srgbClr val="020B12"/>
                </a:solidFill>
              </a:rPr>
              <a:t>2010. </a:t>
            </a:r>
            <a:r>
              <a:rPr lang="en-US" sz="1200" baseline="0" dirty="0">
                <a:solidFill>
                  <a:srgbClr val="020B12"/>
                </a:solidFill>
              </a:rPr>
              <a:t>“Working-Age” = Texans ages 19 to 64.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7010400" y="23622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7010400" y="3048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6996953" y="3810000"/>
            <a:ext cx="304800" cy="18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7010400" y="47244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2667000" y="1219200"/>
            <a:ext cx="3686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Insured Status of Working Age Texans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13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Removing Mandates Will Not Make Coverage Affordable for the Uninsured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19800" y="1676400"/>
            <a:ext cx="26670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4% </a:t>
            </a:r>
          </a:p>
          <a:p>
            <a:pPr marL="0" indent="0" algn="ctr">
              <a:buNone/>
            </a:pPr>
            <a:r>
              <a:rPr lang="en-US" sz="1600" dirty="0" smtClean="0"/>
              <a:t>Cost of Texas Mandated Benefits as a Percentage of Premiums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5400" dirty="0" smtClean="0"/>
              <a:t>&lt;3%</a:t>
            </a:r>
          </a:p>
          <a:p>
            <a:pPr marL="0" indent="0" algn="ctr">
              <a:buNone/>
            </a:pPr>
            <a:r>
              <a:rPr lang="en-US" sz="1600" dirty="0" smtClean="0"/>
              <a:t>General reduction in premiums by Texas insurers from removing mandates in Consumer Choice Plans</a:t>
            </a:r>
            <a:endParaRPr lang="en-US" sz="16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33400" y="2057400"/>
          <a:ext cx="4953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5240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Average Annual Cost of Total Premiums and Premiums for Texas Mandated Benefits in Group </a:t>
            </a:r>
            <a:r>
              <a:rPr lang="en-US" sz="1400" dirty="0" smtClean="0"/>
              <a:t>Coverage</a:t>
            </a:r>
            <a:r>
              <a:rPr lang="en-US" sz="1200" dirty="0" smtClean="0"/>
              <a:t>, 2009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172200"/>
            <a:ext cx="8077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Texas Department of Insurance, Texas Mandated Benefit Cost and Utilization Summary Report October 2008 - September 2009 Reporting Period, </a:t>
            </a:r>
            <a:r>
              <a:rPr lang="en-US" sz="1100" dirty="0" smtClean="0">
                <a:hlinkClick r:id="rId3"/>
              </a:rPr>
              <a:t>http://www.tdi.texas.gov/reports/life/documents/lhlmanbenrept09.pdf</a:t>
            </a:r>
            <a:r>
              <a:rPr lang="en-US" sz="1100" dirty="0" smtClean="0"/>
              <a:t>; Agency for Healthcare Research and Quality, Medical Expenditure Panel Survey - Insurance Component, </a:t>
            </a:r>
            <a:r>
              <a:rPr lang="en-US" sz="1100" dirty="0" smtClean="0">
                <a:hlinkClick r:id="rId4"/>
              </a:rPr>
              <a:t>http://www.meps.ahrq.gov/mepsweb/survey_comp/Insurance.jsp</a:t>
            </a:r>
            <a:r>
              <a:rPr lang="en-US" sz="11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State Insurance Commissioners Opposed to Health Insurance Sales Across State 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From the National Association of Insurance Commissioners, “</a:t>
            </a:r>
            <a:r>
              <a:rPr lang="en-US" sz="2400" dirty="0" smtClean="0">
                <a:hlinkClick r:id="rId2"/>
              </a:rPr>
              <a:t>Interstate Health Insurance Sales: Myth vs. Reality</a:t>
            </a:r>
            <a:r>
              <a:rPr lang="en-US" sz="2400" dirty="0" smtClean="0"/>
              <a:t>:”</a:t>
            </a:r>
          </a:p>
          <a:p>
            <a:endParaRPr lang="en-US" sz="1000" dirty="0" smtClean="0"/>
          </a:p>
          <a:p>
            <a:r>
              <a:rPr lang="en-US" sz="2200" dirty="0" smtClean="0"/>
              <a:t>“Interstate sales will start a race to the bottom by allowing companies to choose their regulator. 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200" dirty="0" smtClean="0"/>
              <a:t>This isn’t about the mandates. Mandated benefits add, at most, 5% to the cost of a policy. </a:t>
            </a:r>
          </a:p>
          <a:p>
            <a:endParaRPr lang="en-US" sz="800" dirty="0" smtClean="0"/>
          </a:p>
          <a:p>
            <a:r>
              <a:rPr lang="en-US" sz="2200" dirty="0" smtClean="0"/>
              <a:t>Interstate sales would actually reduce the options available to consumers. </a:t>
            </a:r>
          </a:p>
          <a:p>
            <a:endParaRPr lang="en-US" sz="800" dirty="0" smtClean="0"/>
          </a:p>
          <a:p>
            <a:r>
              <a:rPr lang="en-US" sz="2200" dirty="0" smtClean="0"/>
              <a:t>Allowing insurance to be sold across state lines would eliminate the ability of insurance regulators to assist consumers.”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F95F-32F6-47FF-9FC0-1761027B51A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72C6F-B153-4DA5-AC54-AA36D5F7423B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Use of This Presentation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229600" cy="4221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The Center </a:t>
            </a:r>
            <a:r>
              <a:rPr lang="en-US" sz="1400" i="1" smtClean="0"/>
              <a:t>for </a:t>
            </a:r>
            <a:r>
              <a:rPr lang="en-US" sz="1400" smtClean="0"/>
              <a:t>Public Policy Priorities encourages you to reproduce and distribute these slides, which were developed for use in making public presentations.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If you reproduce these slides, please give appropriate credit to CPPP.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The data presented here may become outdated.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For the most recent information or to sign up for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our free E-Mail Updates, visit </a:t>
            </a:r>
            <a:r>
              <a:rPr lang="en-US" sz="1400" b="1" smtClean="0">
                <a:hlinkClick r:id="rId3"/>
              </a:rPr>
              <a:t>www.cppp.org</a:t>
            </a:r>
            <a:r>
              <a:rPr lang="en-US" sz="1400" b="1" smtClean="0"/>
              <a:t>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900" smtClean="0"/>
              <a:t>© CPPP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Center for Public Policy Priorities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900 Lydia Street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Austin, TX 78702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solidFill>
                  <a:srgbClr val="C36926"/>
                </a:solidFill>
              </a:rPr>
              <a:t>P</a:t>
            </a:r>
            <a:r>
              <a:rPr lang="en-US" sz="1400" b="1" smtClean="0"/>
              <a:t>  512/320-0222  </a:t>
            </a:r>
            <a:r>
              <a:rPr lang="en-US" sz="1400" b="1" smtClean="0">
                <a:solidFill>
                  <a:srgbClr val="C36926"/>
                </a:solidFill>
              </a:rPr>
              <a:t>F</a:t>
            </a:r>
            <a:r>
              <a:rPr lang="en-US" sz="1400" b="1" smtClean="0"/>
              <a:t> 512/320-0227 </a:t>
            </a:r>
            <a:br>
              <a:rPr lang="en-US" sz="1400" b="1" smtClean="0"/>
            </a:br>
            <a:endParaRPr lang="en-US" sz="1400" b="1" smtClean="0"/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>
              <a:ea typeface="Osaka"/>
              <a:cs typeface="Osaka"/>
            </a:endParaRP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>
              <a:ea typeface="Osaka"/>
              <a:cs typeface="Osa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442</Words>
  <Application>Microsoft Office PowerPoint</Application>
  <PresentationFormat>On-screen Show (4:3)</PresentationFormat>
  <Paragraphs>71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Interim Charge 3: Purchase of health insurance across state lines  Senate Committee on State Affairs    Stacey Pogue, pogue@cppp.org  Center for Public Policy Priorities 900 Lydia Street - Austin, Texas 78702  (512) 320-0222 – www.cppp.org  </vt:lpstr>
      <vt:lpstr>Slide 2</vt:lpstr>
      <vt:lpstr>Removing Mandates Will Not Make Coverage Affordable for the Uninsured</vt:lpstr>
      <vt:lpstr>State Insurance Commissioners Opposed to Health Insurance Sales Across State Lines </vt:lpstr>
      <vt:lpstr>Use of This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Health Reform and Texas: The View from Fall 2011  October 27, 2011 HFMA South Texas Fall Institute 2011 San Antonio, Texas   Anne Dunkelberg, Assoc. Director, dunkelberg@cppp.org Center for Public Policy Priorities 900 Lydia Street - Austin, Texas 78702  (512) 320-0222 – www.cppp.org</dc:title>
  <dc:creator>Anne Dunkelberg</dc:creator>
  <cp:lastModifiedBy>Stacey Pogue</cp:lastModifiedBy>
  <cp:revision>75</cp:revision>
  <dcterms:created xsi:type="dcterms:W3CDTF">2011-11-07T19:18:40Z</dcterms:created>
  <dcterms:modified xsi:type="dcterms:W3CDTF">2012-09-10T20:12:40Z</dcterms:modified>
</cp:coreProperties>
</file>